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71" r:id="rId4"/>
    <p:sldId id="272" r:id="rId5"/>
    <p:sldId id="273" r:id="rId6"/>
    <p:sldId id="274" r:id="rId7"/>
    <p:sldId id="275" r:id="rId8"/>
    <p:sldId id="264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C710-A2E2-435D-8DE6-6CE85CF8DC96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8F99-5149-4DB8-9A51-19D9BE6C8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8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74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84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277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184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818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29" y="2519680"/>
            <a:ext cx="10945707" cy="188436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4489344"/>
            <a:ext cx="10945707" cy="1024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8185" y="5983817"/>
            <a:ext cx="142917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B913FDD-C7CA-4552-8999-53C1CDF41990}" type="datetime1">
              <a:rPr lang="hr-HR" smtClean="0"/>
              <a:t>19.3.2024.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2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jalna depriv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CC7-44B1-4113-A2FD-70F05BFADBA8}" type="datetime1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e inov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1A71-60B1-46A8-BF32-810FD9F6E7FA}" type="datetime1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23C-B6B1-41BF-B14F-908E5DA2843A}" type="datetime1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9682-63BA-4C45-9293-436AB8AC2FDD}" type="datetime1">
              <a:rPr lang="hr-HR" smtClean="0"/>
              <a:t>19.3.2024.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63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51A-1D84-4F1B-9AD3-C2ADBC1178F3}" type="datetime1">
              <a:rPr lang="hr-HR" smtClean="0"/>
              <a:t>19.3.2024.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37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1DF3-64C7-4C45-82C1-055CB91ACC8F}" type="datetime1">
              <a:rPr lang="hr-HR" smtClean="0"/>
              <a:t>19.3.2024.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86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C1-AA41-4700-ABB3-CD45476A0F5A}" type="datetime1">
              <a:rPr lang="hr-HR" smtClean="0"/>
              <a:t>19.3.2024.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CBD-33D1-4361-B5B0-F76C370C37E5}" type="datetime1">
              <a:rPr lang="hr-HR" smtClean="0"/>
              <a:t>19.3.2024.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3EB-8E17-4198-AAD0-DB9B2D1EF076}" type="datetime1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6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851572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4984376"/>
            <a:ext cx="10966027" cy="11052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4AE4C-BD12-41AD-88FB-BD021176A34E}" type="datetime1">
              <a:rPr lang="hr-HR" smtClean="0"/>
              <a:t>19.3.2024.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26" y="6197283"/>
            <a:ext cx="1724921" cy="45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6190851"/>
            <a:ext cx="1220672" cy="4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žište 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2E2B-7AD9-4981-B68D-632E12D36BB0}" type="datetime1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pošljavanje mlad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801-2B9C-4A6C-9457-FF26A9806256}" type="datetime1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azo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rgbClr val="008C5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rgbClr val="008C54"/>
              </a:buClr>
              <a:defRPr/>
            </a:lvl1pPr>
            <a:lvl2pPr>
              <a:buClr>
                <a:srgbClr val="008C54"/>
              </a:buClr>
              <a:defRPr/>
            </a:lvl2pPr>
            <a:lvl3pPr>
              <a:buClr>
                <a:srgbClr val="008C54"/>
              </a:buClr>
              <a:defRPr/>
            </a:lvl3pPr>
            <a:lvl4pPr>
              <a:buClr>
                <a:srgbClr val="008C54"/>
              </a:buClr>
              <a:defRPr/>
            </a:lvl4pPr>
            <a:lvl5pPr>
              <a:buClr>
                <a:srgbClr val="008C5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238-EE48-4972-BDB3-D5BD03AB4BE3}" type="datetime1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892"/>
            <a:ext cx="969223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o uključi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EADB-5209-48FF-ADA5-B299110B2852}" type="datetime1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dravs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B323-6F92-4EAA-9823-6A13C4A08A73}" type="datetime1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ječje siromaš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1AA-67BE-4A43-9233-137CCC9C9383}" type="datetime1">
              <a:rPr lang="hr-HR" smtClean="0"/>
              <a:t>19.3.2024.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147" y="1690688"/>
            <a:ext cx="10979573" cy="37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747" y="6247975"/>
            <a:ext cx="1293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1AEB22-5E0A-4D05-9555-AD1C3CAF0554}" type="datetime1">
              <a:rPr lang="hr-HR" smtClean="0"/>
              <a:t>19.3.2024.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865" y="6247976"/>
            <a:ext cx="5236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9" y="6247976"/>
            <a:ext cx="57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8" r:id="rId12"/>
    <p:sldLayoutId id="2147483652" r:id="rId13"/>
    <p:sldLayoutId id="2147483653" r:id="rId14"/>
    <p:sldLayoutId id="2147483654" r:id="rId15"/>
    <p:sldLayoutId id="2147483655" r:id="rId16"/>
    <p:sldLayoutId id="214748365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3100" dirty="0"/>
              <a:t>Poziv na dostavu projektnih prijedloga</a:t>
            </a:r>
            <a:br>
              <a:rPr lang="hr-HR" dirty="0"/>
            </a:br>
            <a:r>
              <a:rPr lang="hr-HR" dirty="0"/>
              <a:t>Inkluzivne usluge ustanova u kulturi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Info dani UZUVRH-a, 25. i 26. ožujka 2024.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D587466-FD0B-40C6-F3B4-96F82E534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15" y="167137"/>
            <a:ext cx="50482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8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Socijalno uključivanje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PROGRAM UČINKOVITI LJUDSKI POTENCIJALI 2021.-2027.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pPr/>
              <a:t>2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84" y="852250"/>
            <a:ext cx="1999323" cy="1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9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Inkluzivne usluge ustanova u kulturi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</a:t>
            </a:r>
            <a:r>
              <a:rPr lang="hr-H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pći cilj Poziva</a:t>
            </a:r>
            <a:r>
              <a:rPr lang="hr-HR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povećanje socijalne uključenosti ranjivih skupina provedbom inkluzivnih usluga ustanova u kulturi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Specifični ciljevi:</a:t>
            </a:r>
            <a:endParaRPr lang="hr-HR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lvl="1" algn="just"/>
            <a:r>
              <a:rPr lang="hr-HR" sz="20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</a:t>
            </a:r>
            <a:r>
              <a:rPr lang="hr-HR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romicanje sudjelovanja u kulturi pripadnika ranjivih skupina – djece i mladih, starijih i  osoba s invaliditetom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jačanje kapaciteta zaposlenika ustanova u kulturi za provedbu inkluzivnih usluga ustanova u kulturi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64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Inkluzivne usluge ustanova u kulturi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Ukupan raspoloživ iznos bespovratnih sredstava: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4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				</a:t>
            </a:r>
            <a:r>
              <a:rPr lang="hr-HR" sz="32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5.400.000,00 EUR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hr-HR" sz="24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od čega je 85 % (4.590.000,00 EUR) osigurano u Državnom proračunu RH iz sredstava EU i ESF+, a 15 % (810.000,00 EUR) u Državnom proračunu RH za nacionalno sufinanciranje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Najniži iznos bespovratnih sredstava iznosi </a:t>
            </a:r>
            <a:r>
              <a:rPr lang="hr-HR" sz="2400" b="1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50.000,00 EUR</a:t>
            </a:r>
            <a:r>
              <a:rPr lang="hr-HR" sz="24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, a najviši </a:t>
            </a:r>
            <a:r>
              <a:rPr lang="hr-HR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300.000,00 EUR</a:t>
            </a:r>
            <a:endParaRPr lang="hr-HR" sz="2400" b="1" dirty="0"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Intenzitet potpore po pojedinom projektnom prijedlogu može iznositi </a:t>
            </a:r>
            <a:r>
              <a:rPr lang="hr-HR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100 %</a:t>
            </a:r>
            <a:r>
              <a:rPr lang="hr-HR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prihvatljivih troškova – ne očekuje se sufinanciranje od </a:t>
            </a:r>
            <a:r>
              <a:rPr lang="hr-HR" sz="240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strane prijavitelja </a:t>
            </a:r>
            <a:endParaRPr lang="hr-HR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Razdoblje provedbe projekta: </a:t>
            </a:r>
            <a:r>
              <a:rPr lang="hr-HR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od 6 do 18 mjeseci</a:t>
            </a:r>
            <a:endParaRPr lang="hr-HR" sz="47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44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Inkluzivne usluge ustanova u kulturi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Ciljne skupine (sudionici)</a:t>
            </a:r>
          </a:p>
          <a:p>
            <a:r>
              <a:rPr lang="hr-HR" sz="2400" b="1" dirty="0"/>
              <a:t>ranjive skupine</a:t>
            </a:r>
            <a:r>
              <a:rPr lang="hr-HR" sz="2400" dirty="0"/>
              <a:t>: </a:t>
            </a:r>
          </a:p>
          <a:p>
            <a:pPr marL="457200" lvl="1" indent="0">
              <a:buNone/>
            </a:pPr>
            <a:r>
              <a:rPr lang="hr-HR" sz="2400" dirty="0"/>
              <a:t>•	</a:t>
            </a:r>
            <a:r>
              <a:rPr lang="hr-HR" sz="2400" b="1" dirty="0"/>
              <a:t>djeca</a:t>
            </a:r>
            <a:r>
              <a:rPr lang="hr-HR" sz="2400" dirty="0"/>
              <a:t> (osobe do navršenih 18 godina)</a:t>
            </a:r>
          </a:p>
          <a:p>
            <a:pPr marL="457200" lvl="1" indent="0">
              <a:buNone/>
            </a:pPr>
            <a:r>
              <a:rPr lang="hr-HR" sz="2400" dirty="0"/>
              <a:t>•	</a:t>
            </a:r>
            <a:r>
              <a:rPr lang="hr-HR" sz="2400" b="1" dirty="0"/>
              <a:t>mladi </a:t>
            </a:r>
            <a:r>
              <a:rPr lang="hr-HR" sz="2400" dirty="0"/>
              <a:t>(osobe od navršenih 18 godina do 29 godina)</a:t>
            </a:r>
          </a:p>
          <a:p>
            <a:pPr marL="457200" lvl="1" indent="0">
              <a:buNone/>
            </a:pPr>
            <a:r>
              <a:rPr lang="hr-HR" sz="2400" dirty="0"/>
              <a:t>•	</a:t>
            </a:r>
            <a:r>
              <a:rPr lang="hr-HR" sz="2400" b="1" dirty="0"/>
              <a:t>starije osobe </a:t>
            </a:r>
            <a:r>
              <a:rPr lang="hr-HR" sz="2400" dirty="0"/>
              <a:t>(osobe u dobi od 55 godina i više )</a:t>
            </a:r>
          </a:p>
          <a:p>
            <a:pPr marL="457200" lvl="1" indent="0">
              <a:buNone/>
            </a:pPr>
            <a:r>
              <a:rPr lang="hr-HR" sz="2400" dirty="0"/>
              <a:t>•	</a:t>
            </a:r>
            <a:r>
              <a:rPr lang="hr-HR" sz="2400" b="1" dirty="0"/>
              <a:t>osobe s invaliditetom</a:t>
            </a:r>
          </a:p>
          <a:p>
            <a:r>
              <a:rPr lang="hr-HR" sz="2400" b="1" dirty="0"/>
              <a:t>stručnjaci - zaposlenici ustanove u kulturi 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(korisnika) uključeni u programe stručnog usavršavanja usmjerene na provedbu kulturnih i/ili umjetničkih radionica namijenjenih pripadnicima ranjivih skupina</a:t>
            </a:r>
            <a:endParaRPr lang="hr-HR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10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Inkluzivne usluge ustanova u kulturi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Aktivnosti prihvatljive za financiranje:</a:t>
            </a:r>
          </a:p>
          <a:p>
            <a:r>
              <a:rPr lang="hr-HR" sz="2400" b="1" dirty="0"/>
              <a:t>Provedba kulturnih i/ili umjetničkih radionica namijenjenih pripadnicima ciljnih skupina </a:t>
            </a:r>
            <a:r>
              <a:rPr lang="hr-HR" sz="2400" dirty="0"/>
              <a:t>(obavezna aktivnost)</a:t>
            </a:r>
          </a:p>
          <a:p>
            <a:pPr marL="457200" lvl="1" indent="0">
              <a:buNone/>
            </a:pPr>
            <a:r>
              <a:rPr lang="hr-HR" sz="1800" dirty="0"/>
              <a:t>Aktivnost može sadržavati sljedeće </a:t>
            </a:r>
            <a:r>
              <a:rPr lang="hr-HR" sz="1800" dirty="0" err="1"/>
              <a:t>podaktivnosti</a:t>
            </a:r>
            <a:r>
              <a:rPr lang="hr-HR" sz="1800" dirty="0"/>
              <a:t>:</a:t>
            </a:r>
          </a:p>
          <a:p>
            <a:pPr lvl="1"/>
            <a:r>
              <a:rPr lang="hr-HR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osmišljavanje i provedba umjetničkog projekta u kojem sudjeluju pripadnici ciljnih skupina i/ili</a:t>
            </a:r>
          </a:p>
          <a:p>
            <a:pPr lvl="1"/>
            <a:r>
              <a:rPr lang="hr-HR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realizacija kulturnih događanja (predstava, koncerata, izložaba, festivala itd.) za pripadnike ciljne skupine i/ili</a:t>
            </a:r>
          </a:p>
          <a:p>
            <a:pPr lvl="1"/>
            <a:r>
              <a:rPr lang="hr-HR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organizacija predavanja/tribina iz različitih područja kulture i umjetnosti i/ili</a:t>
            </a:r>
          </a:p>
          <a:p>
            <a:pPr lvl="1"/>
            <a:r>
              <a:rPr lang="hr-HR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organizacija posjeta pripadnika ciljane skupine kulturnim događanjima i dr.</a:t>
            </a:r>
          </a:p>
          <a:p>
            <a:r>
              <a:rPr lang="hr-HR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Edukacija stručnjaka za primjenu inkluzivnih usluga ustanova u kulturi </a:t>
            </a:r>
            <a:r>
              <a:rPr lang="hr-HR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(obavezna aktivnost)</a:t>
            </a:r>
          </a:p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814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Inkluzivne usluge ustanova u kulturi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Prihvatljivi prijavitelji: </a:t>
            </a:r>
          </a:p>
          <a:p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ustanove u kulturi 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koje se osnivaju za obavljanje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pretežito kulturnih djelatnosti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 koje osniva RH, JLP(R)S; pravna osoba u pretežitom vlasništvu RH ili JLP(R)S; ustanove koje RH ili JLP(R)S osniva zajedno s drugom pravnom i fizičkom osobom</a:t>
            </a:r>
          </a:p>
          <a:p>
            <a:pPr marL="0" indent="0">
              <a:buNone/>
            </a:pPr>
            <a:r>
              <a:rPr lang="hr-HR" dirty="0"/>
              <a:t>Prihvatljivi partneri:				</a:t>
            </a:r>
            <a:r>
              <a:rPr lang="hr-HR" sz="1800" dirty="0"/>
              <a:t>Partnerstvo nije obavezno, a</a:t>
            </a:r>
            <a:endParaRPr lang="hr-HR" dirty="0"/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umjetnička organizacija					može uključivati najviše 4 pravne 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</a:t>
            </a:r>
            <a:r>
              <a:rPr lang="hr-HR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druga						osobe (korisnik i do 3 partnera).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ustanova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jedinica lokalne ili područne (regionalne) samouprave</a:t>
            </a:r>
          </a:p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108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Kontakti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https://min-kulture.gov.hr/</a:t>
            </a:r>
          </a:p>
          <a:p>
            <a:r>
              <a:rPr lang="hr-HR" dirty="0">
                <a:solidFill>
                  <a:srgbClr val="FF0000"/>
                </a:solidFill>
              </a:rPr>
              <a:t>ESF-Ministarstvo_kulture@min-kulture.hr </a:t>
            </a:r>
          </a:p>
          <a:p>
            <a:r>
              <a:rPr lang="hr-HR" dirty="0">
                <a:solidFill>
                  <a:srgbClr val="FF0000"/>
                </a:solidFill>
              </a:rPr>
              <a:t>Tel. 01/4866 -200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6617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F+">
      <a:dk1>
        <a:sysClr val="windowText" lastClr="000000"/>
      </a:dk1>
      <a:lt1>
        <a:sysClr val="window" lastClr="FFFFFF"/>
      </a:lt1>
      <a:dk2>
        <a:srgbClr val="323C8C"/>
      </a:dk2>
      <a:lt2>
        <a:srgbClr val="EAEBF3"/>
      </a:lt2>
      <a:accent1>
        <a:srgbClr val="E31E24"/>
      </a:accent1>
      <a:accent2>
        <a:srgbClr val="A6CF38"/>
      </a:accent2>
      <a:accent3>
        <a:srgbClr val="00A0DC"/>
      </a:accent3>
      <a:accent4>
        <a:srgbClr val="DC24A0"/>
      </a:accent4>
      <a:accent5>
        <a:srgbClr val="F58220"/>
      </a:accent5>
      <a:accent6>
        <a:srgbClr val="7B32AD"/>
      </a:accent6>
      <a:hlink>
        <a:srgbClr val="E31E24"/>
      </a:hlink>
      <a:folHlink>
        <a:srgbClr val="E31E2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503</Words>
  <Application>Microsoft Office PowerPoint</Application>
  <PresentationFormat>Široki zaslon</PresentationFormat>
  <Paragraphs>58</Paragraphs>
  <Slides>8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Office Theme</vt:lpstr>
      <vt:lpstr>Poziv na dostavu projektnih prijedloga Inkluzivne usluge ustanova u kulturi </vt:lpstr>
      <vt:lpstr>Socijalno uključivanje</vt:lpstr>
      <vt:lpstr>Inkluzivne usluge ustanova u kulturi</vt:lpstr>
      <vt:lpstr>Inkluzivne usluge ustanova u kulturi</vt:lpstr>
      <vt:lpstr>Inkluzivne usluge ustanova u kulturi</vt:lpstr>
      <vt:lpstr>Inkluzivne usluge ustanova u kulturi</vt:lpstr>
      <vt:lpstr>Inkluzivne usluge ustanova u kulturi</vt:lpstr>
      <vt:lpstr>Kontakti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ESF+</dc:creator>
  <cp:lastModifiedBy>Sonja Ludvig</cp:lastModifiedBy>
  <cp:revision>79</cp:revision>
  <dcterms:created xsi:type="dcterms:W3CDTF">2021-08-17T10:54:28Z</dcterms:created>
  <dcterms:modified xsi:type="dcterms:W3CDTF">2024-03-19T14:56:20Z</dcterms:modified>
</cp:coreProperties>
</file>